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  <p:sldMasterId id="2147483861" r:id="rId2"/>
    <p:sldMasterId id="2147483863" r:id="rId3"/>
    <p:sldMasterId id="2147483865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3" r:id="rId6"/>
    <p:sldId id="285" r:id="rId7"/>
    <p:sldId id="286" r:id="rId8"/>
    <p:sldId id="275" r:id="rId9"/>
    <p:sldId id="288" r:id="rId10"/>
    <p:sldId id="277" r:id="rId11"/>
    <p:sldId id="290" r:id="rId12"/>
    <p:sldId id="279" r:id="rId13"/>
    <p:sldId id="278" r:id="rId14"/>
    <p:sldId id="291" r:id="rId15"/>
    <p:sldId id="292" r:id="rId16"/>
    <p:sldId id="300" r:id="rId17"/>
    <p:sldId id="281" r:id="rId18"/>
    <p:sldId id="294" r:id="rId19"/>
    <p:sldId id="295" r:id="rId20"/>
    <p:sldId id="296" r:id="rId21"/>
    <p:sldId id="297" r:id="rId22"/>
    <p:sldId id="298" r:id="rId23"/>
    <p:sldId id="29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3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3837AE-A4AC-4C4A-24C2-B3F1BD6C40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18EC4-8EC1-99F5-3DA2-C8FA37CC5A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F9C8A-3595-476B-B4AB-6143770F929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4B48C-9F39-E7FA-4D23-F14AD90B69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822BC-E2BA-F483-5420-8BC5BB27F9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1F552-BACF-4488-AE4F-F0A3BC92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2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3E28F-0BD9-4F76-A438-E512679FB208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682A7-FC2D-455C-B118-FCCF384A2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7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716833" y="949300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57636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flipH="1">
            <a:off x="1378933" y="0"/>
            <a:ext cx="144904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074333" y="2931567"/>
            <a:ext cx="57636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5333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732333" y="5539167"/>
            <a:ext cx="51056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3733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6864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 rot="10800000">
            <a:off x="-26500" y="-25767"/>
            <a:ext cx="12270800" cy="6883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951000" y="851733"/>
            <a:ext cx="10290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951000" y="3608501"/>
            <a:ext cx="10290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14281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10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225733" y="-86000"/>
            <a:ext cx="5934800" cy="702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2139567" y="21658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587533" y="25109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6414361" y="1552091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6414361" y="2709320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7587533" y="48377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7587533" y="13920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7587533" y="36804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6414361" y="384055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6414361" y="499778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587533" y="1759393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7587533" y="4060560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7587533" y="2883597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587533" y="5210331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950967" y="2931733"/>
            <a:ext cx="455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62103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 hasCustomPrompt="1"/>
          </p:nvPr>
        </p:nvSpPr>
        <p:spPr>
          <a:xfrm>
            <a:off x="1087317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2"/>
          </p:nvPr>
        </p:nvSpPr>
        <p:spPr>
          <a:xfrm>
            <a:off x="217791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17791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10800000">
            <a:off x="-26500" y="-17781"/>
            <a:ext cx="12270800" cy="35868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 hasCustomPrompt="1"/>
          </p:nvPr>
        </p:nvSpPr>
        <p:spPr>
          <a:xfrm>
            <a:off x="1087317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4"/>
          </p:nvPr>
        </p:nvSpPr>
        <p:spPr>
          <a:xfrm>
            <a:off x="2177917" y="5099761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>
            <a:off x="2177917" y="5467167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 hasCustomPrompt="1"/>
          </p:nvPr>
        </p:nvSpPr>
        <p:spPr>
          <a:xfrm>
            <a:off x="6058500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7"/>
          </p:nvPr>
        </p:nvSpPr>
        <p:spPr>
          <a:xfrm>
            <a:off x="719354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8"/>
          </p:nvPr>
        </p:nvSpPr>
        <p:spPr>
          <a:xfrm>
            <a:off x="719354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9" hasCustomPrompt="1"/>
          </p:nvPr>
        </p:nvSpPr>
        <p:spPr>
          <a:xfrm>
            <a:off x="6058500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3"/>
          </p:nvPr>
        </p:nvSpPr>
        <p:spPr>
          <a:xfrm>
            <a:off x="7193547" y="5099763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4"/>
          </p:nvPr>
        </p:nvSpPr>
        <p:spPr>
          <a:xfrm>
            <a:off x="7193547" y="5467168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8" name="Google Shape;88;p14"/>
          <p:cNvCxnSpPr/>
          <p:nvPr/>
        </p:nvCxnSpPr>
        <p:spPr>
          <a:xfrm rot="10800000">
            <a:off x="-2989300" y="25463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4"/>
          <p:cNvCxnSpPr/>
          <p:nvPr/>
        </p:nvCxnSpPr>
        <p:spPr>
          <a:xfrm rot="10800000" flipH="1">
            <a:off x="8754900" y="25070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15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2661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242267" y="2692957"/>
            <a:ext cx="4337200" cy="13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 hasCustomPrompt="1"/>
          </p:nvPr>
        </p:nvSpPr>
        <p:spPr>
          <a:xfrm>
            <a:off x="1242267" y="1289407"/>
            <a:ext cx="40764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242267" y="4434973"/>
            <a:ext cx="2638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5" name="Google Shape;105;p16"/>
          <p:cNvCxnSpPr/>
          <p:nvPr/>
        </p:nvCxnSpPr>
        <p:spPr>
          <a:xfrm>
            <a:off x="34424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6"/>
          <p:cNvSpPr/>
          <p:nvPr/>
        </p:nvSpPr>
        <p:spPr>
          <a:xfrm>
            <a:off x="-832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06922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chemeClr val="accent5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 flipH="1">
            <a:off x="2428633" y="3370167"/>
            <a:ext cx="7334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57800" y="2044681"/>
            <a:ext cx="40764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 flipH="1">
            <a:off x="4264200" y="4390916"/>
            <a:ext cx="36636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7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7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7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7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7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22057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6394833" y="-290100"/>
            <a:ext cx="5797200" cy="7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950967" y="1920267"/>
            <a:ext cx="514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950967" y="3017733"/>
            <a:ext cx="4534400" cy="1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123800" y="719333"/>
            <a:ext cx="1066800" cy="114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8592770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1797633" y="927000"/>
            <a:ext cx="8762800" cy="500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4178200" y="-30367"/>
            <a:ext cx="3835600" cy="172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356633" y="3135947"/>
            <a:ext cx="5478800" cy="19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 algn="just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 algn="just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250600" y="20284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38897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149933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565933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8701007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8117001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/>
          </p:nvPr>
        </p:nvSpPr>
        <p:spPr>
          <a:xfrm>
            <a:off x="4920200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4336197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74427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5400000">
            <a:off x="6981400" y="1724733"/>
            <a:ext cx="5233200" cy="5188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1"/>
          <p:cNvSpPr/>
          <p:nvPr/>
        </p:nvSpPr>
        <p:spPr>
          <a:xfrm rot="10800000" flipH="1">
            <a:off x="50500" y="200"/>
            <a:ext cx="12141600" cy="59596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1"/>
          <p:cNvSpPr/>
          <p:nvPr/>
        </p:nvSpPr>
        <p:spPr>
          <a:xfrm flipH="1">
            <a:off x="4774400" y="1849700"/>
            <a:ext cx="12739200" cy="64796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ctrTitle"/>
          </p:nvPr>
        </p:nvSpPr>
        <p:spPr>
          <a:xfrm>
            <a:off x="2254400" y="1642733"/>
            <a:ext cx="76832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4078400" y="2497823"/>
            <a:ext cx="403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3701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379833" y="2797579"/>
            <a:ext cx="45648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868233" y="1376012"/>
            <a:ext cx="40764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169400" y="4427067"/>
            <a:ext cx="2775200" cy="6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37522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105598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77255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solidFill>
          <a:schemeClr val="accent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 rot="5400000">
            <a:off x="-4587067" y="-1063800"/>
            <a:ext cx="17676800" cy="89856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2"/>
          <p:cNvSpPr/>
          <p:nvPr/>
        </p:nvSpPr>
        <p:spPr>
          <a:xfrm rot="-5400000">
            <a:off x="5865300" y="-493733"/>
            <a:ext cx="7688000" cy="745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>
            <a:off x="950967" y="2229967"/>
            <a:ext cx="40352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950967" y="3296005"/>
            <a:ext cx="403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 rot="-2700000">
            <a:off x="5344497" y="-6021020"/>
            <a:ext cx="7688231" cy="7454603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47" name="Google Shape;147;p22"/>
          <p:cNvCxnSpPr/>
          <p:nvPr/>
        </p:nvCxnSpPr>
        <p:spPr>
          <a:xfrm rot="10800000" flipH="1">
            <a:off x="6083400" y="-272100"/>
            <a:ext cx="8013600" cy="824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068897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accent5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5386633" y="2993717"/>
            <a:ext cx="58544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5557333" y="1284100"/>
            <a:ext cx="56836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331871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accent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0" y="0"/>
            <a:ext cx="5797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698913" y="1920267"/>
            <a:ext cx="45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6698913" y="3017733"/>
            <a:ext cx="4534400" cy="1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195242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10800000" flipH="1">
            <a:off x="-3186800" y="-136633"/>
            <a:ext cx="18516000" cy="87632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26"/>
          <p:cNvSpPr/>
          <p:nvPr/>
        </p:nvSpPr>
        <p:spPr>
          <a:xfrm>
            <a:off x="-7015935" y="2060167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3245700" y="4177652"/>
            <a:ext cx="5700400" cy="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2301600" y="2241933"/>
            <a:ext cx="7588800" cy="17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>
            <a:off x="9225833" y="-984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 rot="10800000">
            <a:off x="9416333" y="-10603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1894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 rot="-5400000">
            <a:off x="9759233" y="4304400"/>
            <a:ext cx="2816800" cy="2731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27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2" name="Google Shape;172;p27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 rot="5400000">
            <a:off x="-349967" y="-2519833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950968" y="2393917"/>
            <a:ext cx="45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950967" y="3506875"/>
            <a:ext cx="4534400" cy="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63258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accent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 rot="-5400000">
            <a:off x="6190588" y="-2231145"/>
            <a:ext cx="10246800" cy="9935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8" name="Google Shape;178;p28"/>
          <p:cNvSpPr/>
          <p:nvPr/>
        </p:nvSpPr>
        <p:spPr>
          <a:xfrm rot="-5400000" flipH="1">
            <a:off x="3788733" y="384067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950967" y="2169533"/>
            <a:ext cx="6212400" cy="2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8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flipH="1">
            <a:off x="7211633" y="6015767"/>
            <a:ext cx="4611200" cy="2565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639420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accent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759432" y="2681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759435" y="30487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6241864" y="26817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3"/>
          </p:nvPr>
        </p:nvSpPr>
        <p:spPr>
          <a:xfrm>
            <a:off x="6241835" y="30467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4"/>
          </p:nvPr>
        </p:nvSpPr>
        <p:spPr>
          <a:xfrm>
            <a:off x="3214599" y="43579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5"/>
          </p:nvPr>
        </p:nvSpPr>
        <p:spPr>
          <a:xfrm>
            <a:off x="3214601" y="47251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6"/>
          </p:nvPr>
        </p:nvSpPr>
        <p:spPr>
          <a:xfrm>
            <a:off x="7697031" y="43581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7"/>
          </p:nvPr>
        </p:nvSpPr>
        <p:spPr>
          <a:xfrm>
            <a:off x="7697000" y="47231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rot="-5400000">
            <a:off x="9759233" y="4304400"/>
            <a:ext cx="2816800" cy="2731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29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5" name="Google Shape;195;p29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 rot="5400000">
            <a:off x="-349967" y="-2519833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8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33611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1844800" y="3076600"/>
            <a:ext cx="8502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2"/>
          </p:nvPr>
        </p:nvSpPr>
        <p:spPr>
          <a:xfrm>
            <a:off x="1494500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978900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3"/>
          </p:nvPr>
        </p:nvSpPr>
        <p:spPr>
          <a:xfrm>
            <a:off x="1494500" y="4637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"/>
          </p:nvPr>
        </p:nvSpPr>
        <p:spPr>
          <a:xfrm>
            <a:off x="978900" y="4997087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 idx="5"/>
          </p:nvPr>
        </p:nvSpPr>
        <p:spPr>
          <a:xfrm>
            <a:off x="8085128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6"/>
          </p:nvPr>
        </p:nvSpPr>
        <p:spPr>
          <a:xfrm>
            <a:off x="7569533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7"/>
          </p:nvPr>
        </p:nvSpPr>
        <p:spPr>
          <a:xfrm>
            <a:off x="8085128" y="4637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8"/>
          </p:nvPr>
        </p:nvSpPr>
        <p:spPr>
          <a:xfrm>
            <a:off x="7569533" y="4994784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22357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accent5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2741587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1"/>
          </p:nvPr>
        </p:nvSpPr>
        <p:spPr>
          <a:xfrm>
            <a:off x="2741589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 idx="2"/>
          </p:nvPr>
        </p:nvSpPr>
        <p:spPr>
          <a:xfrm>
            <a:off x="2741587" y="4537232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3"/>
          </p:nvPr>
        </p:nvSpPr>
        <p:spPr>
          <a:xfrm>
            <a:off x="2741589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 idx="4"/>
          </p:nvPr>
        </p:nvSpPr>
        <p:spPr>
          <a:xfrm>
            <a:off x="7259552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5"/>
          </p:nvPr>
        </p:nvSpPr>
        <p:spPr>
          <a:xfrm>
            <a:off x="7259552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 idx="6"/>
          </p:nvPr>
        </p:nvSpPr>
        <p:spPr>
          <a:xfrm>
            <a:off x="7259552" y="45372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7"/>
          </p:nvPr>
        </p:nvSpPr>
        <p:spPr>
          <a:xfrm>
            <a:off x="7259552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-19497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/>
          <p:nvPr/>
        </p:nvSpPr>
        <p:spPr>
          <a:xfrm rot="10800000">
            <a:off x="81770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 idx="8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0756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95096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95096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32"/>
          <p:cNvSpPr/>
          <p:nvPr/>
        </p:nvSpPr>
        <p:spPr>
          <a:xfrm flipH="1">
            <a:off x="9338833" y="33729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/>
          <p:nvPr/>
        </p:nvSpPr>
        <p:spPr>
          <a:xfrm flipH="1">
            <a:off x="9592833" y="3538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27" name="Google Shape;227;p32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356047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3"/>
          </p:nvPr>
        </p:nvSpPr>
        <p:spPr>
          <a:xfrm>
            <a:off x="356047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4"/>
          </p:nvPr>
        </p:nvSpPr>
        <p:spPr>
          <a:xfrm>
            <a:off x="6169988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>
            <a:off x="6169988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6"/>
          </p:nvPr>
        </p:nvSpPr>
        <p:spPr>
          <a:xfrm>
            <a:off x="8779499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7"/>
          </p:nvPr>
        </p:nvSpPr>
        <p:spPr>
          <a:xfrm>
            <a:off x="8779499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8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94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81000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50967" y="707445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7744733" y="2045200"/>
            <a:ext cx="6400800" cy="64008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73925105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2323567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6695693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2487117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4"/>
          </p:nvPr>
        </p:nvSpPr>
        <p:spPr>
          <a:xfrm>
            <a:off x="6859283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 rot="10800000" flipH="1">
            <a:off x="0" y="-48267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33"/>
          <p:cNvSpPr/>
          <p:nvPr/>
        </p:nvSpPr>
        <p:spPr>
          <a:xfrm>
            <a:off x="8070800" y="4086433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2687597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3225700" y="950397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2608100" y="-101603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1116800" y="1818545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6939164" y="4704727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-1834333" y="3233164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10451667" y="-83603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6939164" y="3606200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1116800" y="707633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1534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accent5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5691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"/>
          </p:nvPr>
        </p:nvSpPr>
        <p:spPr>
          <a:xfrm>
            <a:off x="950967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8624265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3"/>
          </p:nvPr>
        </p:nvSpPr>
        <p:spPr>
          <a:xfrm>
            <a:off x="8006244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4"/>
          </p:nvPr>
        </p:nvSpPr>
        <p:spPr>
          <a:xfrm>
            <a:off x="50966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5"/>
          </p:nvPr>
        </p:nvSpPr>
        <p:spPr>
          <a:xfrm>
            <a:off x="4478600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4264600" y="5019555"/>
            <a:ext cx="3637200" cy="1888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35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087121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accent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2771767" y="5781033"/>
            <a:ext cx="6972400" cy="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36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7" name="Google Shape;267;p36"/>
          <p:cNvSpPr/>
          <p:nvPr/>
        </p:nvSpPr>
        <p:spPr>
          <a:xfrm rot="10800000">
            <a:off x="6790333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49200849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5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1275167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950967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8705233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8407033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 idx="4"/>
          </p:nvPr>
        </p:nvSpPr>
        <p:spPr>
          <a:xfrm>
            <a:off x="5003200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5"/>
          </p:nvPr>
        </p:nvSpPr>
        <p:spPr>
          <a:xfrm>
            <a:off x="4679000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70509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solidFill>
          <a:schemeClr val="accent5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/>
          <p:nvPr/>
        </p:nvSpPr>
        <p:spPr>
          <a:xfrm>
            <a:off x="-4647467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38"/>
          <p:cNvSpPr/>
          <p:nvPr/>
        </p:nvSpPr>
        <p:spPr>
          <a:xfrm>
            <a:off x="1039500" y="1911733"/>
            <a:ext cx="10316400" cy="422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391705" y="2440767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xfrm>
            <a:off x="1412305" y="285371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2"/>
          </p:nvPr>
        </p:nvSpPr>
        <p:spPr>
          <a:xfrm>
            <a:off x="1391705" y="4374468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3"/>
          </p:nvPr>
        </p:nvSpPr>
        <p:spPr>
          <a:xfrm>
            <a:off x="1412305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4"/>
          </p:nvPr>
        </p:nvSpPr>
        <p:spPr>
          <a:xfrm>
            <a:off x="4841813" y="2440767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5"/>
          </p:nvPr>
        </p:nvSpPr>
        <p:spPr>
          <a:xfrm>
            <a:off x="4852013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6"/>
          </p:nvPr>
        </p:nvSpPr>
        <p:spPr>
          <a:xfrm>
            <a:off x="4841813" y="4374468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7"/>
          </p:nvPr>
        </p:nvSpPr>
        <p:spPr>
          <a:xfrm>
            <a:off x="4852013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8"/>
          </p:nvPr>
        </p:nvSpPr>
        <p:spPr>
          <a:xfrm>
            <a:off x="8286836" y="2440767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9"/>
          </p:nvPr>
        </p:nvSpPr>
        <p:spPr>
          <a:xfrm>
            <a:off x="8292836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13"/>
          </p:nvPr>
        </p:nvSpPr>
        <p:spPr>
          <a:xfrm>
            <a:off x="8286836" y="4374468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4"/>
          </p:nvPr>
        </p:nvSpPr>
        <p:spPr>
          <a:xfrm>
            <a:off x="8292836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15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0680722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391705" y="4272868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412305" y="47176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3123089" y="2339167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3133289" y="27521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4841813" y="4272868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4852013" y="47176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6568111" y="2339167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6574111" y="27521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8286836" y="4272868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8292836" y="47176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635858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bg>
      <p:bgPr>
        <a:solidFill>
          <a:schemeClr val="accent5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 rot="10800000">
            <a:off x="7855800" y="-516133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1149933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1"/>
          </p:nvPr>
        </p:nvSpPr>
        <p:spPr>
          <a:xfrm>
            <a:off x="565933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2"/>
          </p:nvPr>
        </p:nvSpPr>
        <p:spPr>
          <a:xfrm>
            <a:off x="8701007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3"/>
          </p:nvPr>
        </p:nvSpPr>
        <p:spPr>
          <a:xfrm>
            <a:off x="8117001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4"/>
          </p:nvPr>
        </p:nvSpPr>
        <p:spPr>
          <a:xfrm>
            <a:off x="4920200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5"/>
          </p:nvPr>
        </p:nvSpPr>
        <p:spPr>
          <a:xfrm>
            <a:off x="4336197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105498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solidFill>
          <a:schemeClr val="accent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/>
          <p:nvPr/>
        </p:nvSpPr>
        <p:spPr>
          <a:xfrm rot="5400000" flipH="1">
            <a:off x="-4226800" y="129233"/>
            <a:ext cx="14234800" cy="6410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7495800" y="13763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1"/>
          </p:nvPr>
        </p:nvSpPr>
        <p:spPr>
          <a:xfrm>
            <a:off x="7060800" y="1701500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>
            <a:off x="950967" y="3039600"/>
            <a:ext cx="44384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3"/>
          </p:nvPr>
        </p:nvSpPr>
        <p:spPr>
          <a:xfrm>
            <a:off x="7495800" y="328108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4"/>
          </p:nvPr>
        </p:nvSpPr>
        <p:spPr>
          <a:xfrm>
            <a:off x="7060800" y="3612629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5"/>
          </p:nvPr>
        </p:nvSpPr>
        <p:spPr>
          <a:xfrm>
            <a:off x="7495800" y="5169892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6"/>
          </p:nvPr>
        </p:nvSpPr>
        <p:spPr>
          <a:xfrm>
            <a:off x="7060800" y="5501443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" name="Google Shape;323;p41"/>
          <p:cNvSpPr/>
          <p:nvPr/>
        </p:nvSpPr>
        <p:spPr>
          <a:xfrm rot="10800000">
            <a:off x="93121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4" name="Google Shape;324;p41"/>
          <p:cNvSpPr/>
          <p:nvPr/>
        </p:nvSpPr>
        <p:spPr>
          <a:xfrm rot="10800000">
            <a:off x="9392167" y="-9461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5" name="Google Shape;325;p41"/>
          <p:cNvSpPr/>
          <p:nvPr/>
        </p:nvSpPr>
        <p:spPr>
          <a:xfrm flipH="1">
            <a:off x="10617867" y="5318167"/>
            <a:ext cx="1807200" cy="175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9784267" y="5674667"/>
            <a:ext cx="3884400" cy="182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213593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5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5680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 rot="10800000">
            <a:off x="9210567" y="-10780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0" name="Google Shape;330;p42"/>
          <p:cNvSpPr/>
          <p:nvPr/>
        </p:nvSpPr>
        <p:spPr>
          <a:xfrm rot="10800000">
            <a:off x="9290567" y="-1205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2096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ítulo y dos columnas 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111903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6945697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2073303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7907097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4784600" y="-30167"/>
            <a:ext cx="2622800" cy="1181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5315916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/>
          <p:nvPr/>
        </p:nvSpPr>
        <p:spPr>
          <a:xfrm>
            <a:off x="-696633" y="4574267"/>
            <a:ext cx="3056800" cy="2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43"/>
          <p:cNvSpPr/>
          <p:nvPr/>
        </p:nvSpPr>
        <p:spPr>
          <a:xfrm rot="10800000">
            <a:off x="9682400" y="-736700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43"/>
          <p:cNvSpPr/>
          <p:nvPr/>
        </p:nvSpPr>
        <p:spPr>
          <a:xfrm flipH="1">
            <a:off x="-3151233" y="59878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43"/>
          <p:cNvSpPr/>
          <p:nvPr/>
        </p:nvSpPr>
        <p:spPr>
          <a:xfrm rot="-5400000" flipH="1">
            <a:off x="10612067" y="450167"/>
            <a:ext cx="3276400" cy="153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7953321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 userDrawn="1">
  <p:cSld name="Title only 7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306367" y="-480333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44"/>
          <p:cNvSpPr/>
          <p:nvPr/>
        </p:nvSpPr>
        <p:spPr>
          <a:xfrm>
            <a:off x="9319867" y="45970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A7F6526-FC5B-E3FA-A43B-1D3F7D65E59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568" y="1630840"/>
            <a:ext cx="11112328" cy="4733384"/>
          </a:xfrm>
        </p:spPr>
        <p:txBody>
          <a:bodyPr/>
          <a:lstStyle>
            <a:lvl2pPr>
              <a:spcBef>
                <a:spcPts val="500"/>
              </a:spcBef>
              <a:defRPr sz="2133"/>
            </a:lvl2pPr>
            <a:lvl3pPr>
              <a:spcBef>
                <a:spcPts val="500"/>
              </a:spcBef>
              <a:buFont typeface="Wingdings" panose="05000000000000000000" pitchFamily="2" charset="2"/>
              <a:buChar char="q"/>
              <a:defRPr sz="1734"/>
            </a:lvl3pPr>
          </a:lstStyle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Click to edit Master text styles</a:t>
            </a:r>
          </a:p>
          <a:p>
            <a:pPr marL="800100" lvl="1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Click to edit Master text styles</a:t>
            </a:r>
          </a:p>
          <a:p>
            <a:pPr marL="1257300" lvl="2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2357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accent5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769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45"/>
          <p:cNvSpPr/>
          <p:nvPr/>
        </p:nvSpPr>
        <p:spPr>
          <a:xfrm rot="10800000">
            <a:off x="-3327000" y="-1180533"/>
            <a:ext cx="5757200" cy="2950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14416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5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-2368867" y="36015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7" name="Google Shape;347;p46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8" name="Google Shape;348;p46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57135601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5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1" name="Google Shape;351;p47"/>
          <p:cNvSpPr/>
          <p:nvPr/>
        </p:nvSpPr>
        <p:spPr>
          <a:xfrm rot="10800000" flipH="1">
            <a:off x="-383667" y="-151700"/>
            <a:ext cx="3971600" cy="4110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47"/>
          <p:cNvSpPr/>
          <p:nvPr/>
        </p:nvSpPr>
        <p:spPr>
          <a:xfrm>
            <a:off x="6678633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8453958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6" name="Google Shape;356;p48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7" name="Google Shape;357;p48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7703073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7353633" y="-24094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102812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863987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Title and text 11">
    <p:bg>
      <p:bgPr>
        <a:solidFill>
          <a:schemeClr val="accent5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6" name="Google Shape;366;p50"/>
          <p:cNvSpPr/>
          <p:nvPr/>
        </p:nvSpPr>
        <p:spPr>
          <a:xfrm flipH="1">
            <a:off x="9884933" y="33094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7" name="Google Shape;367;p50"/>
          <p:cNvSpPr/>
          <p:nvPr/>
        </p:nvSpPr>
        <p:spPr>
          <a:xfrm rot="10800000" flipH="1">
            <a:off x="-1232733" y="-1805433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8" name="Google Shape;368;p50"/>
          <p:cNvSpPr/>
          <p:nvPr/>
        </p:nvSpPr>
        <p:spPr>
          <a:xfrm rot="10800000" flipH="1">
            <a:off x="-2662300" y="-26475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50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102812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82407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bg>
      <p:bgPr>
        <a:solidFill>
          <a:schemeClr val="accent5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 idx="2"/>
          </p:nvPr>
        </p:nvSpPr>
        <p:spPr>
          <a:xfrm>
            <a:off x="1712908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1"/>
          </p:nvPr>
        </p:nvSpPr>
        <p:spPr>
          <a:xfrm>
            <a:off x="1254108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title" idx="3"/>
          </p:nvPr>
        </p:nvSpPr>
        <p:spPr>
          <a:xfrm>
            <a:off x="8932692" y="4343300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subTitle" idx="4"/>
          </p:nvPr>
        </p:nvSpPr>
        <p:spPr>
          <a:xfrm>
            <a:off x="8473892" y="4693476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title" idx="5"/>
          </p:nvPr>
        </p:nvSpPr>
        <p:spPr>
          <a:xfrm>
            <a:off x="5320029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subTitle" idx="6"/>
          </p:nvPr>
        </p:nvSpPr>
        <p:spPr>
          <a:xfrm>
            <a:off x="4861229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852835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 flipH="1">
            <a:off x="5944916" y="-1257300"/>
            <a:ext cx="11000800" cy="10666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44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52"/>
          <p:cNvSpPr/>
          <p:nvPr/>
        </p:nvSpPr>
        <p:spPr>
          <a:xfrm>
            <a:off x="7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2" name="Google Shape;382;p52"/>
          <p:cNvSpPr/>
          <p:nvPr/>
        </p:nvSpPr>
        <p:spPr>
          <a:xfrm>
            <a:off x="81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3" name="Google Shape;383;p52"/>
          <p:cNvSpPr txBox="1">
            <a:spLocks noGrp="1"/>
          </p:cNvSpPr>
          <p:nvPr>
            <p:ph type="subTitle" idx="1"/>
          </p:nvPr>
        </p:nvSpPr>
        <p:spPr>
          <a:xfrm>
            <a:off x="871599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subTitle" idx="2"/>
          </p:nvPr>
        </p:nvSpPr>
        <p:spPr>
          <a:xfrm>
            <a:off x="4586232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3"/>
          </p:nvPr>
        </p:nvSpPr>
        <p:spPr>
          <a:xfrm>
            <a:off x="8271601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hasCustomPrompt="1"/>
          </p:nvPr>
        </p:nvSpPr>
        <p:spPr>
          <a:xfrm>
            <a:off x="784399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52"/>
          <p:cNvSpPr txBox="1">
            <a:spLocks noGrp="1"/>
          </p:cNvSpPr>
          <p:nvPr>
            <p:ph type="title" idx="4" hasCustomPrompt="1"/>
          </p:nvPr>
        </p:nvSpPr>
        <p:spPr>
          <a:xfrm>
            <a:off x="4484400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5" hasCustomPrompt="1"/>
          </p:nvPr>
        </p:nvSpPr>
        <p:spPr>
          <a:xfrm>
            <a:off x="8184401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 flipH="1">
            <a:off x="9559600" y="31892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1" name="Google Shape;391;p52"/>
          <p:cNvSpPr/>
          <p:nvPr/>
        </p:nvSpPr>
        <p:spPr>
          <a:xfrm rot="10800000" flipH="1">
            <a:off x="-1016567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2" name="Google Shape;392;p52"/>
          <p:cNvSpPr/>
          <p:nvPr/>
        </p:nvSpPr>
        <p:spPr>
          <a:xfrm rot="10800000" flipH="1">
            <a:off x="-2241867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90114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9366000" y="3467500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9505067" y="3467500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6082176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subTitle" idx="1"/>
          </p:nvPr>
        </p:nvSpPr>
        <p:spPr>
          <a:xfrm>
            <a:off x="951000" y="1686172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title" hasCustomPrompt="1"/>
          </p:nvPr>
        </p:nvSpPr>
        <p:spPr>
          <a:xfrm>
            <a:off x="950969" y="853095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53"/>
          <p:cNvSpPr txBox="1">
            <a:spLocks noGrp="1"/>
          </p:cNvSpPr>
          <p:nvPr>
            <p:ph type="subTitle" idx="2"/>
          </p:nvPr>
        </p:nvSpPr>
        <p:spPr>
          <a:xfrm>
            <a:off x="951000" y="3602539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 idx="3" hasCustomPrompt="1"/>
          </p:nvPr>
        </p:nvSpPr>
        <p:spPr>
          <a:xfrm>
            <a:off x="950969" y="2769461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53"/>
          <p:cNvSpPr txBox="1">
            <a:spLocks noGrp="1"/>
          </p:cNvSpPr>
          <p:nvPr>
            <p:ph type="subTitle" idx="4"/>
          </p:nvPr>
        </p:nvSpPr>
        <p:spPr>
          <a:xfrm>
            <a:off x="951000" y="5518905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 idx="5" hasCustomPrompt="1"/>
          </p:nvPr>
        </p:nvSpPr>
        <p:spPr>
          <a:xfrm>
            <a:off x="950969" y="4685828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53"/>
          <p:cNvSpPr/>
          <p:nvPr/>
        </p:nvSpPr>
        <p:spPr>
          <a:xfrm rot="10800000">
            <a:off x="7884867" y="-548500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53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3"/>
          <p:cNvSpPr/>
          <p:nvPr/>
        </p:nvSpPr>
        <p:spPr>
          <a:xfrm flipH="1">
            <a:off x="-1232133" y="5330600"/>
            <a:ext cx="4439600" cy="2082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688141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54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06" name="Google Shape;406;p54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07" name="Google Shape;407;p54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54"/>
          <p:cNvSpPr txBox="1">
            <a:spLocks noGrp="1"/>
          </p:cNvSpPr>
          <p:nvPr>
            <p:ph type="title" idx="2"/>
          </p:nvPr>
        </p:nvSpPr>
        <p:spPr>
          <a:xfrm>
            <a:off x="1237400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9" name="Google Shape;409;p54"/>
          <p:cNvSpPr txBox="1">
            <a:spLocks noGrp="1"/>
          </p:cNvSpPr>
          <p:nvPr>
            <p:ph type="subTitle" idx="1"/>
          </p:nvPr>
        </p:nvSpPr>
        <p:spPr>
          <a:xfrm>
            <a:off x="1011800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title" idx="3"/>
          </p:nvPr>
        </p:nvSpPr>
        <p:spPr>
          <a:xfrm>
            <a:off x="8915769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ubTitle" idx="4"/>
          </p:nvPr>
        </p:nvSpPr>
        <p:spPr>
          <a:xfrm>
            <a:off x="8690163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2" name="Google Shape;412;p54"/>
          <p:cNvSpPr txBox="1">
            <a:spLocks noGrp="1"/>
          </p:cNvSpPr>
          <p:nvPr>
            <p:ph type="title" idx="5"/>
          </p:nvPr>
        </p:nvSpPr>
        <p:spPr>
          <a:xfrm>
            <a:off x="5086835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3" name="Google Shape;413;p54"/>
          <p:cNvSpPr txBox="1">
            <a:spLocks noGrp="1"/>
          </p:cNvSpPr>
          <p:nvPr>
            <p:ph type="subTitle" idx="6"/>
          </p:nvPr>
        </p:nvSpPr>
        <p:spPr>
          <a:xfrm>
            <a:off x="4861228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 idx="7" hasCustomPrompt="1"/>
          </p:nvPr>
        </p:nvSpPr>
        <p:spPr>
          <a:xfrm>
            <a:off x="5342017" y="3330500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54"/>
          <p:cNvSpPr txBox="1">
            <a:spLocks noGrp="1"/>
          </p:cNvSpPr>
          <p:nvPr>
            <p:ph type="title" idx="8" hasCustomPrompt="1"/>
          </p:nvPr>
        </p:nvSpPr>
        <p:spPr>
          <a:xfrm>
            <a:off x="1489800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54"/>
          <p:cNvSpPr txBox="1">
            <a:spLocks noGrp="1"/>
          </p:cNvSpPr>
          <p:nvPr>
            <p:ph type="title" idx="9" hasCustomPrompt="1"/>
          </p:nvPr>
        </p:nvSpPr>
        <p:spPr>
          <a:xfrm>
            <a:off x="9168151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99724596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bg>
      <p:bgPr>
        <a:solidFill>
          <a:schemeClr val="accent5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55"/>
          <p:cNvSpPr/>
          <p:nvPr/>
        </p:nvSpPr>
        <p:spPr>
          <a:xfrm>
            <a:off x="-100733" y="617733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55"/>
          <p:cNvSpPr/>
          <p:nvPr/>
        </p:nvSpPr>
        <p:spPr>
          <a:xfrm rot="10800000">
            <a:off x="87072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21" name="Google Shape;421;p55"/>
          <p:cNvSpPr/>
          <p:nvPr/>
        </p:nvSpPr>
        <p:spPr>
          <a:xfrm rot="10800000">
            <a:off x="8999367" y="-946167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22" name="Google Shape;422;p55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5145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333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280152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>
            <a:off x="5554133" y="3760568"/>
            <a:ext cx="10769600" cy="516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5" name="Google Shape;425;p56"/>
          <p:cNvSpPr/>
          <p:nvPr/>
        </p:nvSpPr>
        <p:spPr>
          <a:xfrm rot="10800000">
            <a:off x="-1342033" y="-392933"/>
            <a:ext cx="5372400" cy="2578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951000" y="896984"/>
            <a:ext cx="102900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10666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body" idx="1"/>
          </p:nvPr>
        </p:nvSpPr>
        <p:spPr>
          <a:xfrm>
            <a:off x="4091000" y="2839364"/>
            <a:ext cx="4010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8" name="Google Shape;428;p56"/>
          <p:cNvSpPr txBox="1"/>
          <p:nvPr/>
        </p:nvSpPr>
        <p:spPr>
          <a:xfrm>
            <a:off x="3311400" y="4523533"/>
            <a:ext cx="55692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467" b="1" dirty="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467" b="1" dirty="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467" b="1" dirty="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467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9" name="Google Shape;429;p56"/>
          <p:cNvSpPr txBox="1">
            <a:spLocks noGrp="1"/>
          </p:cNvSpPr>
          <p:nvPr>
            <p:ph type="subTitle" idx="2"/>
          </p:nvPr>
        </p:nvSpPr>
        <p:spPr>
          <a:xfrm>
            <a:off x="4092233" y="2457500"/>
            <a:ext cx="40100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4449871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9366000" y="3467500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9505067" y="3467500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8507680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48267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58"/>
          <p:cNvSpPr/>
          <p:nvPr/>
        </p:nvSpPr>
        <p:spPr>
          <a:xfrm>
            <a:off x="8070800" y="4086433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50888312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Background  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1" name="Google Shape;441;p59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59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7101788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flipH="1">
            <a:off x="2428633" y="3370167"/>
            <a:ext cx="7334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57800" y="2044681"/>
            <a:ext cx="40764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 flipH="1">
            <a:off x="4264200" y="4390916"/>
            <a:ext cx="36636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5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5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5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5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03188928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6854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73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950967" y="2939473"/>
            <a:ext cx="5133600" cy="9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950967" y="1230700"/>
            <a:ext cx="5627600" cy="1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3167420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5183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807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073400" y="2454000"/>
            <a:ext cx="10045200" cy="19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86947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609600"/>
            <a:ext cx="12192000" cy="6248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9"/>
          <p:cNvSpPr/>
          <p:nvPr/>
        </p:nvSpPr>
        <p:spPr>
          <a:xfrm rot="5400000">
            <a:off x="-85900" y="85800"/>
            <a:ext cx="5657600" cy="54860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6588933" y="35367"/>
            <a:ext cx="5819600" cy="5636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2254400" y="3293733"/>
            <a:ext cx="7683200" cy="9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958300" y="4445733"/>
            <a:ext cx="6275200" cy="10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36936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10"/>
          <p:cNvSpPr/>
          <p:nvPr/>
        </p:nvSpPr>
        <p:spPr>
          <a:xfrm>
            <a:off x="5749867" y="4892367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6096000" y="4972767"/>
            <a:ext cx="51452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333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27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65849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  <p:sldLayoutId id="2147483833" r:id="rId30"/>
    <p:sldLayoutId id="2147483834" r:id="rId31"/>
    <p:sldLayoutId id="2147483835" r:id="rId32"/>
    <p:sldLayoutId id="2147483836" r:id="rId33"/>
    <p:sldLayoutId id="2147483837" r:id="rId34"/>
    <p:sldLayoutId id="2147483838" r:id="rId35"/>
    <p:sldLayoutId id="2147483839" r:id="rId36"/>
    <p:sldLayoutId id="2147483840" r:id="rId37"/>
    <p:sldLayoutId id="2147483841" r:id="rId38"/>
    <p:sldLayoutId id="2147483842" r:id="rId39"/>
    <p:sldLayoutId id="2147483843" r:id="rId40"/>
    <p:sldLayoutId id="2147483844" r:id="rId41"/>
    <p:sldLayoutId id="2147483845" r:id="rId42"/>
    <p:sldLayoutId id="2147483846" r:id="rId43"/>
    <p:sldLayoutId id="2147483847" r:id="rId44"/>
    <p:sldLayoutId id="2147483848" r:id="rId45"/>
    <p:sldLayoutId id="2147483849" r:id="rId46"/>
    <p:sldLayoutId id="2147483850" r:id="rId47"/>
    <p:sldLayoutId id="2147483851" r:id="rId48"/>
    <p:sldLayoutId id="2147483852" r:id="rId49"/>
    <p:sldLayoutId id="2147483853" r:id="rId50"/>
    <p:sldLayoutId id="2147483854" r:id="rId51"/>
    <p:sldLayoutId id="2147483855" r:id="rId52"/>
    <p:sldLayoutId id="2147483856" r:id="rId53"/>
    <p:sldLayoutId id="2147483857" r:id="rId54"/>
    <p:sldLayoutId id="2147483858" r:id="rId55"/>
    <p:sldLayoutId id="2147483859" r:id="rId56"/>
    <p:sldLayoutId id="2147483868" r:id="rId5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47" name="Google Shape;447;p6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6634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1" name="Google Shape;451;p6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9396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5" name="Google Shape;455;p6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46450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6" r:id="rId1"/>
    <p:sldLayoutId id="214748386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8BD2-5A97-590A-911E-9F10BF00A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183" y="1122363"/>
            <a:ext cx="3834864" cy="23876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Final Research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86440-0E13-5AEE-08B3-135DDBD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694" y="3556962"/>
            <a:ext cx="3184804" cy="1655762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Dalton Murray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7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oup of orange and blue squares&#10;&#10;Description automatically generated">
            <a:extLst>
              <a:ext uri="{FF2B5EF4-FFF2-40B4-BE49-F238E27FC236}">
                <a16:creationId xmlns:a16="http://schemas.microsoft.com/office/drawing/2014/main" id="{1A990BD2-2E21-6AA0-9F5B-C2AA7A56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00" y="912053"/>
            <a:ext cx="10253729" cy="53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0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y lines with a yellow dot&#10;&#10;Description automatically generated">
            <a:extLst>
              <a:ext uri="{FF2B5EF4-FFF2-40B4-BE49-F238E27FC236}">
                <a16:creationId xmlns:a16="http://schemas.microsoft.com/office/drawing/2014/main" id="{4D46BE3A-6741-398B-4AD7-CF84F2DFB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67" y="285694"/>
            <a:ext cx="7103169" cy="62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7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lines and a yellow circle&#10;&#10;Description automatically generated">
            <a:extLst>
              <a:ext uri="{FF2B5EF4-FFF2-40B4-BE49-F238E27FC236}">
                <a16:creationId xmlns:a16="http://schemas.microsoft.com/office/drawing/2014/main" id="{2B5AE634-199E-EE11-90CC-359A221F3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21" y="398743"/>
            <a:ext cx="11483662" cy="593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words&#10;&#10;Description automatically generated">
            <a:extLst>
              <a:ext uri="{FF2B5EF4-FFF2-40B4-BE49-F238E27FC236}">
                <a16:creationId xmlns:a16="http://schemas.microsoft.com/office/drawing/2014/main" id="{9EA0EFD6-1F54-AFA6-6890-76AE6C905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73" y="532996"/>
            <a:ext cx="6754168" cy="5792008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A00EE34-36DF-236A-0699-65033822A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2" y="753414"/>
            <a:ext cx="1610547" cy="53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6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36EDE-418F-DF22-8FAE-10A2370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0409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Intel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2AD2-A4B9-A7FE-C867-ED363D5CD03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Only recently started making graphics cards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Pricing is a great deal</a:t>
            </a:r>
          </a:p>
          <a:p>
            <a:pPr marL="800100" lvl="1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Great budget GPU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Performance equal to most mid to high-end cards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Lack of driver support/low quality/bugs</a:t>
            </a:r>
          </a:p>
          <a:p>
            <a:pPr marL="800100" lvl="1" indent="-342900">
              <a:buClr>
                <a:schemeClr val="bg1"/>
              </a:buClr>
            </a:pPr>
            <a:r>
              <a:rPr lang="en-US" sz="2266" dirty="0">
                <a:solidFill>
                  <a:schemeClr val="bg1"/>
                </a:solidFill>
                <a:latin typeface="Julius Sans One"/>
              </a:rPr>
              <a:t>Working on better drivers</a:t>
            </a:r>
          </a:p>
          <a:p>
            <a:pPr marL="1257300" lvl="2" indent="-342900">
              <a:buClr>
                <a:schemeClr val="bg1"/>
              </a:buClr>
            </a:pPr>
            <a:r>
              <a:rPr lang="en-US" sz="1867" dirty="0">
                <a:solidFill>
                  <a:schemeClr val="bg1"/>
                </a:solidFill>
                <a:latin typeface="Julius Sans One"/>
              </a:rPr>
              <a:t>Increased performance</a:t>
            </a:r>
            <a:endParaRPr lang="en-US" sz="2133" dirty="0">
              <a:solidFill>
                <a:schemeClr val="bg1"/>
              </a:solidFill>
              <a:latin typeface="Julius Sans One"/>
            </a:endParaRPr>
          </a:p>
          <a:p>
            <a:pPr marL="342900" indent="-342900">
              <a:buClr>
                <a:schemeClr val="bg1"/>
              </a:buClr>
            </a:pPr>
            <a:endParaRPr lang="en-US" sz="2000" dirty="0">
              <a:solidFill>
                <a:schemeClr val="bg1"/>
              </a:solidFill>
              <a:latin typeface="Julius Sans One"/>
            </a:endParaRPr>
          </a:p>
        </p:txBody>
      </p:sp>
      <p:pic>
        <p:nvPicPr>
          <p:cNvPr id="1026" name="Picture 2" descr="Intel® Arc™ Graphics - A750 &amp; A770 Performance per Dollar">
            <a:extLst>
              <a:ext uri="{FF2B5EF4-FFF2-40B4-BE49-F238E27FC236}">
                <a16:creationId xmlns:a16="http://schemas.microsoft.com/office/drawing/2014/main" id="{41C35696-E3FD-7F62-2421-8483F214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92" y="1537952"/>
            <a:ext cx="4206025" cy="420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1B697-AB9A-F44D-3066-FB2CD5FA7DC5}"/>
              </a:ext>
            </a:extLst>
          </p:cNvPr>
          <p:cNvSpPr txBox="1"/>
          <p:nvPr/>
        </p:nvSpPr>
        <p:spPr>
          <a:xfrm>
            <a:off x="6716332" y="5737538"/>
            <a:ext cx="4286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Julius Sans One"/>
              </a:rPr>
              <a:t>(https://game.intel.com/story/intel-arc-graphics-a7series-perf-per-dollar/)</a:t>
            </a:r>
          </a:p>
        </p:txBody>
      </p:sp>
    </p:spTree>
    <p:extLst>
      <p:ext uri="{BB962C8B-B14F-4D97-AF65-F5344CB8AC3E}">
        <p14:creationId xmlns:p14="http://schemas.microsoft.com/office/powerpoint/2010/main" val="201712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AMD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2AD2-A4B9-A7FE-C867-ED363D5CD03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Most people agree best budget GPU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Performance matches price well</a:t>
            </a:r>
          </a:p>
          <a:p>
            <a:pPr marL="800100" lvl="1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Not underpaying or overpaying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Quite far behind top performance Nvidia graphics 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90198-3A50-EEB4-A5D0-BC4780D38F06}"/>
              </a:ext>
            </a:extLst>
          </p:cNvPr>
          <p:cNvSpPr txBox="1"/>
          <p:nvPr/>
        </p:nvSpPr>
        <p:spPr>
          <a:xfrm>
            <a:off x="3882980" y="5896451"/>
            <a:ext cx="4286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Julius Sans One"/>
              </a:rPr>
              <a:t>(https://wccftech.com/roundup/amd-radeon-rx-7800-xt/)</a:t>
            </a:r>
          </a:p>
        </p:txBody>
      </p:sp>
      <p:pic>
        <p:nvPicPr>
          <p:cNvPr id="2052" name="Picture 4" descr="AMD Radeon RX 7800 XT RDNA 3 &quot;Navi 31&quot; Graphics Card Specs, Performance,  Price &amp; Availability – Everything We Know So Far - Wccftech">
            <a:extLst>
              <a:ext uri="{FF2B5EF4-FFF2-40B4-BE49-F238E27FC236}">
                <a16:creationId xmlns:a16="http://schemas.microsoft.com/office/drawing/2014/main" id="{EC426AE0-8445-9B63-0683-483723397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731" y="3340197"/>
            <a:ext cx="4986270" cy="25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1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Nvidia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2AD2-A4B9-A7FE-C867-ED363D5CD03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Number one seller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Most despised brand</a:t>
            </a:r>
          </a:p>
          <a:p>
            <a:pPr marL="800100" lvl="1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Most number of negative feelings and talk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Highest performance graphics cards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Graphics cards too expensive/overpriced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Lack of VRAM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098EC-8BD8-0A37-837D-CA8CC7F756AF}"/>
              </a:ext>
            </a:extLst>
          </p:cNvPr>
          <p:cNvSpPr txBox="1"/>
          <p:nvPr/>
        </p:nvSpPr>
        <p:spPr>
          <a:xfrm>
            <a:off x="6716332" y="5737538"/>
            <a:ext cx="4286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Julius Sans One"/>
              </a:rPr>
              <a:t>(https://www.nvidia.com/en-us/geforce/graphics-cards/40-series/rtx-4090/)</a:t>
            </a:r>
          </a:p>
        </p:txBody>
      </p:sp>
      <p:pic>
        <p:nvPicPr>
          <p:cNvPr id="3076" name="Picture 4" descr="GeForce RTX 4090 Graphics Cards for Gaming | NVIDIA">
            <a:extLst>
              <a:ext uri="{FF2B5EF4-FFF2-40B4-BE49-F238E27FC236}">
                <a16:creationId xmlns:a16="http://schemas.microsoft.com/office/drawing/2014/main" id="{AEAB7739-593F-A64D-0229-B6544ADB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67" y="3011105"/>
            <a:ext cx="4985198" cy="261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7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Proposal/Solution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2AD2-A4B9-A7FE-C867-ED363D5CD03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Intel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Keep working on firmware/drivers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Increase performance to match Nvidia high end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Include more VRAM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AMD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Create a high-end card</a:t>
            </a:r>
          </a:p>
          <a:p>
            <a:pPr marL="800100" lvl="1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Most cards are only low-mid range</a:t>
            </a:r>
          </a:p>
          <a:p>
            <a:pPr marL="342900" indent="-342900"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Balance high-end card with price</a:t>
            </a:r>
          </a:p>
          <a:p>
            <a:pPr marL="342900" indent="-342900"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Work on performance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Nvidia</a:t>
            </a:r>
          </a:p>
          <a:p>
            <a:pPr marL="285750" indent="-285750"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Lower prices but not performance</a:t>
            </a:r>
          </a:p>
          <a:p>
            <a:pPr marL="285750" indent="-285750"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Increase VRAM</a:t>
            </a:r>
          </a:p>
        </p:txBody>
      </p:sp>
    </p:spTree>
    <p:extLst>
      <p:ext uri="{BB962C8B-B14F-4D97-AF65-F5344CB8AC3E}">
        <p14:creationId xmlns:p14="http://schemas.microsoft.com/office/powerpoint/2010/main" val="2189322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2AD2-A4B9-A7FE-C867-ED363D5CD03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568" y="1630840"/>
            <a:ext cx="11112328" cy="4733384"/>
          </a:xfrm>
        </p:spPr>
        <p:txBody>
          <a:bodyPr/>
          <a:lstStyle/>
          <a:p>
            <a:pPr marL="285750" indent="-285750"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Important to verify that what people are saying are backed by their actions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D3C28C-0AA9-2632-DE2F-9055BB1F6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8" y="2325570"/>
            <a:ext cx="6023042" cy="33930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C0B327-E1E4-EEEF-283F-287DE94EE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51" y="2218414"/>
            <a:ext cx="4968373" cy="36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36EDE-418F-DF22-8FAE-10A2370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940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- 2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2AD2-A4B9-A7FE-C867-ED363D5CD03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568" y="1630840"/>
            <a:ext cx="11112328" cy="4733384"/>
          </a:xfrm>
        </p:spPr>
        <p:txBody>
          <a:bodyPr/>
          <a:lstStyle/>
          <a:p>
            <a:pPr marL="285750" indent="-285750"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We can see that Nvidia is clearly the most popular, which is backed by Reddit data</a:t>
            </a:r>
          </a:p>
          <a:p>
            <a:pPr marL="285750" indent="-285750"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We can see that a low-end Nvidia card is also the most used</a:t>
            </a:r>
          </a:p>
          <a:p>
            <a:pPr marL="285750" indent="-285750"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The highest end Nvidia card only has 0.56% of people using it as of June 2023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734" dirty="0">
              <a:solidFill>
                <a:schemeClr val="bg1"/>
              </a:solidFill>
              <a:latin typeface="Julius Sans One"/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The data from the Steam hardware survey verified that our data is correct by showing low-end cards which are the most budget friendly have the most people using them as most people cannot afford the high-end cards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734" dirty="0">
              <a:solidFill>
                <a:schemeClr val="bg1"/>
              </a:solidFill>
              <a:latin typeface="Julius Sans One"/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This also shows that AMD and Intel need to boost their performance, as they barely can compare to NVidia's overall percentage of users</a:t>
            </a:r>
          </a:p>
        </p:txBody>
      </p:sp>
    </p:spTree>
    <p:extLst>
      <p:ext uri="{BB962C8B-B14F-4D97-AF65-F5344CB8AC3E}">
        <p14:creationId xmlns:p14="http://schemas.microsoft.com/office/powerpoint/2010/main" val="404874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2AD2-A4B9-A7FE-C867-ED363D5CD03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568" y="1630840"/>
            <a:ext cx="11112328" cy="4733384"/>
          </a:xfrm>
        </p:spPr>
        <p:txBody>
          <a:bodyPr/>
          <a:lstStyle/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Computer hardware, specifically Graphics Processing Units, GPUs, are becoming much more expensive but the performance doesn’t seem to make up for the price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Find the consensus of what people think about the price of computer graphics cards</a:t>
            </a:r>
          </a:p>
          <a:p>
            <a:pPr marL="952485" lvl="1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Understand the feeling towards specific brands and what they are doing bad and how they can improve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Figure out why graphics cards are being priced the way they are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Verify what people are saying are backed by actions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  <a:latin typeface="Julius Sans One"/>
            </a:endParaRPr>
          </a:p>
          <a:p>
            <a:pPr marL="952485" lvl="1" indent="-342900"/>
            <a:endParaRPr lang="en-US" sz="2000" dirty="0">
              <a:solidFill>
                <a:schemeClr val="bg1"/>
              </a:solidFill>
              <a:latin typeface="Julius Sans One"/>
            </a:endParaRPr>
          </a:p>
          <a:p>
            <a:pPr marL="342900" indent="-342900"/>
            <a:endParaRPr lang="en-US" sz="2000" dirty="0">
              <a:solidFill>
                <a:schemeClr val="bg1"/>
              </a:solidFill>
              <a:latin typeface="Julius Sans One"/>
            </a:endParaRPr>
          </a:p>
          <a:p>
            <a:pPr marL="0" indent="0" algn="l">
              <a:buClr>
                <a:schemeClr val="bg1"/>
              </a:buClr>
              <a:buNone/>
            </a:pPr>
            <a:endParaRPr lang="en-US" sz="2000" dirty="0">
              <a:solidFill>
                <a:schemeClr val="bg1"/>
              </a:solidFill>
              <a:latin typeface="Julius Sans One"/>
            </a:endParaRPr>
          </a:p>
          <a:p>
            <a:pPr marL="0" indent="0" algn="l">
              <a:buClr>
                <a:schemeClr val="bg1"/>
              </a:buClr>
              <a:buNone/>
            </a:pPr>
            <a:endParaRPr lang="en-US" sz="2000" b="0" dirty="0">
              <a:solidFill>
                <a:schemeClr val="bg1"/>
              </a:solidFill>
              <a:effectLst/>
              <a:latin typeface="Julius Sans One"/>
            </a:endParaRPr>
          </a:p>
        </p:txBody>
      </p:sp>
    </p:spTree>
    <p:extLst>
      <p:ext uri="{BB962C8B-B14F-4D97-AF65-F5344CB8AC3E}">
        <p14:creationId xmlns:p14="http://schemas.microsoft.com/office/powerpoint/2010/main" val="210370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2AD2-A4B9-A7FE-C867-ED363D5CD03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568" y="1630840"/>
            <a:ext cx="11112328" cy="4733384"/>
          </a:xfrm>
        </p:spPr>
        <p:txBody>
          <a:bodyPr/>
          <a:lstStyle/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Optimization of games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Costs of living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Costs of technology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Right to Internet access</a:t>
            </a:r>
          </a:p>
          <a:p>
            <a:pPr marL="952485" lvl="1" indent="-342900"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The United Nations believes the Internet is a fundamental right (https://www.article19.org/data/files/Internet_Statement_Adopted.pdf)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Settle a wide debate</a:t>
            </a:r>
          </a:p>
        </p:txBody>
      </p:sp>
    </p:spTree>
    <p:extLst>
      <p:ext uri="{BB962C8B-B14F-4D97-AF65-F5344CB8AC3E}">
        <p14:creationId xmlns:p14="http://schemas.microsoft.com/office/powerpoint/2010/main" val="4181276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36EDE-418F-DF22-8FAE-10A2370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41588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- Implementation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2AD2-A4B9-A7FE-C867-ED363D5CD03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Determine an amount of data wanted</a:t>
            </a:r>
          </a:p>
          <a:p>
            <a:pPr marL="342900" indent="-342900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Reddit</a:t>
            </a:r>
          </a:p>
          <a:p>
            <a:pPr marL="800100" lvl="1" indent="-342900">
              <a:spcBef>
                <a:spcPts val="50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Julius Sans One"/>
              </a:rPr>
              <a:t>Find posts that relate to the topic and are from varying Reddit communities</a:t>
            </a:r>
          </a:p>
          <a:p>
            <a:pPr marL="342900" indent="-342900">
              <a:spcBef>
                <a:spcPts val="500"/>
              </a:spcBef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Universal Reddit Scraper (URS)</a:t>
            </a:r>
          </a:p>
          <a:p>
            <a:pPr marL="342900" indent="-342900">
              <a:spcBef>
                <a:spcPts val="500"/>
              </a:spcBef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Reddit API</a:t>
            </a:r>
          </a:p>
          <a:p>
            <a:pPr marL="342900" indent="-342900">
              <a:spcBef>
                <a:spcPts val="500"/>
              </a:spcBef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Reddit Developer Applications</a:t>
            </a:r>
          </a:p>
          <a:p>
            <a:pPr marL="342900" indent="-342900">
              <a:spcBef>
                <a:spcPts val="500"/>
              </a:spcBef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Format &amp; Organize output data</a:t>
            </a:r>
          </a:p>
          <a:p>
            <a:pPr marL="342900" indent="-342900">
              <a:spcBef>
                <a:spcPts val="500"/>
              </a:spcBef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Create R file and perform analysis</a:t>
            </a:r>
          </a:p>
          <a:p>
            <a:pPr marL="342900" indent="-342900">
              <a:spcBef>
                <a:spcPts val="500"/>
              </a:spcBef>
              <a:buClr>
                <a:schemeClr val="bg1"/>
              </a:buClr>
            </a:pPr>
            <a:r>
              <a:rPr lang="en-US" sz="1734" dirty="0">
                <a:solidFill>
                  <a:schemeClr val="bg1"/>
                </a:solidFill>
                <a:latin typeface="Julius Sans One"/>
              </a:rPr>
              <a:t>Manual review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4D99CED-8158-E00D-30A2-8D1755BE1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26" y="3102057"/>
            <a:ext cx="746206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1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F8BED11-4785-50BB-7F27-C8EB1A73F65E}"/>
              </a:ext>
            </a:extLst>
          </p:cNvPr>
          <p:cNvSpPr txBox="1">
            <a:spLocks/>
          </p:cNvSpPr>
          <p:nvPr/>
        </p:nvSpPr>
        <p:spPr>
          <a:xfrm>
            <a:off x="549956" y="1412433"/>
            <a:ext cx="7164489" cy="500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40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000" b="0" dirty="0">
                <a:solidFill>
                  <a:schemeClr val="bg1"/>
                </a:solidFill>
                <a:effectLst/>
              </a:rPr>
              <a:t>Create a file with only the connections between the comment id and the parent id</a:t>
            </a:r>
          </a:p>
          <a:p>
            <a:pPr algn="l"/>
            <a:endParaRPr lang="en-US" sz="2000" b="0" dirty="0">
              <a:solidFill>
                <a:schemeClr val="bg1"/>
              </a:solidFill>
            </a:endParaRPr>
          </a:p>
          <a:p>
            <a:pPr algn="l"/>
            <a:r>
              <a:rPr lang="en-US" sz="2000" b="0" dirty="0">
                <a:solidFill>
                  <a:schemeClr val="bg1"/>
                </a:solidFill>
              </a:rPr>
              <a:t>2,364 rows</a:t>
            </a:r>
            <a:endParaRPr lang="en-US" sz="2000" b="0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31ED-90F5-1FFB-3F21-92B00EABF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783" y="1415128"/>
            <a:ext cx="1597209" cy="49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8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8B54-2089-2FDF-1EA8-670067B2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- 2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9FB41E-8797-9A18-EDC4-B8B798820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348737"/>
            <a:ext cx="12192000" cy="556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36EDE-418F-DF22-8FAE-10A2370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31129496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212121"/>
      </a:accent2>
      <a:accent3>
        <a:srgbClr val="B7B7B7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Grayscale Pitch Deck XL by Slidesgo</Template>
  <TotalTime>920</TotalTime>
  <Words>515</Words>
  <Application>Microsoft Office PowerPoint</Application>
  <PresentationFormat>Widescreen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Didact Gothic</vt:lpstr>
      <vt:lpstr>Julius Sans One</vt:lpstr>
      <vt:lpstr>Montserrat</vt:lpstr>
      <vt:lpstr>Proxima Nova</vt:lpstr>
      <vt:lpstr>Proxima Nova Semibold</vt:lpstr>
      <vt:lpstr>Questrial</vt:lpstr>
      <vt:lpstr>Wingdings</vt:lpstr>
      <vt:lpstr>Minimalist Grayscale Pitch Deck XL by Slidesgo</vt:lpstr>
      <vt:lpstr>Slidesgo Final Pages</vt:lpstr>
      <vt:lpstr>1_Slidesgo Final Pages</vt:lpstr>
      <vt:lpstr>2_Slidesgo Final Pages</vt:lpstr>
      <vt:lpstr>Final Research Presentation</vt:lpstr>
      <vt:lpstr>Introduction</vt:lpstr>
      <vt:lpstr>Problem</vt:lpstr>
      <vt:lpstr>Why</vt:lpstr>
      <vt:lpstr>Data Collection</vt:lpstr>
      <vt:lpstr>How - Implementation</vt:lpstr>
      <vt:lpstr>Dataset</vt:lpstr>
      <vt:lpstr>Dataset - 2</vt:lpstr>
      <vt:lpstr>Visualizations</vt:lpstr>
      <vt:lpstr>PowerPoint Presentation</vt:lpstr>
      <vt:lpstr>PowerPoint Presentation</vt:lpstr>
      <vt:lpstr>PowerPoint Presentation</vt:lpstr>
      <vt:lpstr>PowerPoint Presentation</vt:lpstr>
      <vt:lpstr>Results</vt:lpstr>
      <vt:lpstr>Results - Intel</vt:lpstr>
      <vt:lpstr>Results - AMD</vt:lpstr>
      <vt:lpstr>Results - Nvidia</vt:lpstr>
      <vt:lpstr>Proposal/Solution</vt:lpstr>
      <vt:lpstr>Verification</vt:lpstr>
      <vt:lpstr>Verification - 2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1 Wireshark INT4023</dc:title>
  <dc:creator>Dalton Murray</dc:creator>
  <cp:lastModifiedBy>dalton murray</cp:lastModifiedBy>
  <cp:revision>743</cp:revision>
  <dcterms:created xsi:type="dcterms:W3CDTF">2023-01-15T21:20:36Z</dcterms:created>
  <dcterms:modified xsi:type="dcterms:W3CDTF">2023-07-19T01:00:36Z</dcterms:modified>
</cp:coreProperties>
</file>